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9" r:id="rId2"/>
    <p:sldId id="257" r:id="rId3"/>
    <p:sldId id="258" r:id="rId4"/>
  </p:sldIdLst>
  <p:sldSz cx="12192000" cy="6858000"/>
  <p:notesSz cx="7023100" cy="9309100"/>
  <p:custDataLst>
    <p:tags r:id="rId5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5202B0CA-FC54-4496-8BCA-5EF66A818D29}" styleName="Dark Style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006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132" y="6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 wrap="none" anchor="t">
            <a:normAutofit/>
          </a:bodyPr>
          <a:lstStyle>
            <a:lvl1pPr algn="r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799" y="3694375"/>
            <a:ext cx="9144000" cy="754025"/>
          </a:xfrm>
        </p:spPr>
        <p:txBody>
          <a:bodyPr anchor="b">
            <a:normAutofit/>
          </a:bodyPr>
          <a:lstStyle>
            <a:lvl1pPr marL="0" indent="0" algn="r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19FB2-3AAB-4D03-B13A-2960828C78E3}" type="datetimeFigureOut">
              <a:rPr lang="en-US" dirty="0"/>
              <a:t>10/13/2016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367160"/>
            <a:ext cx="10515600" cy="81935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39788" y="987425"/>
            <a:ext cx="10515600" cy="337973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5186516"/>
            <a:ext cx="10514012" cy="682472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0C674-7DFC-42FE-B9CD-82963CDB1557}" type="datetimeFigureOut">
              <a:rPr lang="en-US" dirty="0"/>
              <a:t>10/13/2016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489399"/>
            <a:ext cx="10514012" cy="1501826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6456F-F47D-4F25-8053-2A695DA0CA7D}" type="datetimeFigureOut">
              <a:rPr lang="en-US" dirty="0"/>
              <a:t>10/13/2016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365125"/>
            <a:ext cx="9302752" cy="2992904"/>
          </a:xfrm>
        </p:spPr>
        <p:txBody>
          <a:bodyPr anchor="ctr"/>
          <a:lstStyle>
            <a:lvl1pPr>
              <a:defRPr sz="4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501729"/>
            <a:ext cx="10512424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C7379-69CC-4837-9905-BEBA22830C8A}" type="datetimeFigureOut">
              <a:rPr lang="en-US" dirty="0"/>
              <a:t>10/13/2016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111044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2326967"/>
            <a:ext cx="10515600" cy="2511835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50581"/>
            <a:ext cx="10514012" cy="1140644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B8B7E-8AEE-4F10-BFEE-C999AD004D36}" type="datetimeFigureOut">
              <a:rPr lang="en-US" dirty="0"/>
              <a:t>10/13/2016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337282" y="188595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356798" y="257175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87994" y="1885950"/>
            <a:ext cx="2936241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77441" y="257175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29035" y="1885950"/>
            <a:ext cx="2932113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 dirty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29035" y="257175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8F3F9-58BC-440B-B37B-805B9055EF92}" type="datetimeFigureOut">
              <a:rPr lang="en-US" dirty="0"/>
              <a:t>10/13/2016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332085" y="4297503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2085" y="2256354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332085" y="4873765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997" y="4297503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56354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7644" y="4873764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04322" y="4297503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04321" y="2256354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04197" y="4873762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5A53AF-48EA-489D-8260-9DCAB666386A}" type="datetimeFigureOut">
              <a:rPr lang="en-US" dirty="0"/>
              <a:t>10/13/2016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D02AE-B9A4-47BD-AF8E-97E16144138B}" type="datetimeFigureOut">
              <a:rPr lang="en-US" dirty="0"/>
              <a:t>10/13/2016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FD78B-DB02-4362-BCDC-98A55456977C}" type="datetimeFigureOut">
              <a:rPr lang="en-US" dirty="0"/>
              <a:t>10/13/2016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16976-5D93-46E4-A98A-FAD63E4D0EA8}" type="datetimeFigureOut">
              <a:rPr lang="en-US" dirty="0"/>
              <a:t>10/13/2016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854532" y="4464028"/>
            <a:ext cx="9144000" cy="1641490"/>
          </a:xfrm>
        </p:spPr>
        <p:txBody>
          <a:bodyPr wrap="none" anchor="t">
            <a:normAutofit/>
          </a:bodyPr>
          <a:lstStyle>
            <a:lvl1pPr algn="l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7000"/>
                        <a:lumOff val="53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854532" y="3693674"/>
            <a:ext cx="9144000" cy="754025"/>
          </a:xfrm>
        </p:spPr>
        <p:txBody>
          <a:bodyPr anchor="b">
            <a:normAutofit/>
          </a:bodyPr>
          <a:lstStyle>
            <a:lvl1pPr marL="0" indent="0" algn="l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9F4F5-F4D2-4D2A-AB60-88D37ADCB869}" type="datetimeFigureOut">
              <a:rPr lang="en-US" dirty="0"/>
              <a:t>10/13/2016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0000" y="1825625"/>
            <a:ext cx="5025216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19840" y="1825625"/>
            <a:ext cx="503396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BC6CE-6D1E-47E5-8859-F31AC5380EB2}" type="datetimeFigureOut">
              <a:rPr lang="en-US" dirty="0"/>
              <a:t>10/13/2016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681163"/>
            <a:ext cx="5025216" cy="823912"/>
          </a:xfrm>
        </p:spPr>
        <p:txBody>
          <a:bodyPr anchor="b"/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0000" y="2505075"/>
            <a:ext cx="5025216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19840" y="1681163"/>
            <a:ext cx="5035548" cy="82391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19840" y="2505075"/>
            <a:ext cx="503554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4E7C4-4DA4-404D-9965-B13F2DD7D8BF}" type="datetimeFigureOut">
              <a:rPr lang="en-US" dirty="0"/>
              <a:t>10/13/2016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FB7AA-4A53-424F-AD41-70827B6504BA}" type="datetimeFigureOut">
              <a:rPr lang="en-US" dirty="0"/>
              <a:t>10/13/2016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84882-FB12-4BC8-9960-9AD8104D7FAE}" type="datetimeFigureOut">
              <a:rPr lang="en-US" dirty="0"/>
              <a:t>10/13/2016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1BD23-6E54-4D9D-AD88-A2813C73CC25}" type="datetimeFigureOut">
              <a:rPr lang="en-US" dirty="0"/>
              <a:t>10/13/2016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1A834-4F3C-4AF9-9C74-05EC35A0F292}" type="datetimeFigureOut">
              <a:rPr lang="en-US" dirty="0"/>
              <a:t>10/13/2016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825625"/>
            <a:ext cx="102338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51CF1133-3259-4C45-BABA-5B62D9C6F78D}" type="datetimeFigureOut">
              <a:rPr lang="en-US" dirty="0"/>
              <a:t>10/13/2016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b="0" i="0" u="none" kern="12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u="none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6000" dirty="0"/>
              <a:t>Unaudited Financial </a:t>
            </a:r>
            <a:r>
              <a:rPr lang="en-US" sz="6000" dirty="0" smtClean="0"/>
              <a:t>Reports</a:t>
            </a:r>
            <a:endParaRPr lang="en-US" sz="6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Jackson Zimmermann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2993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FY 2015-2016 Fund Balance (Unaudited)</a:t>
            </a:r>
            <a:endParaRPr lang="en-US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47714704"/>
              </p:ext>
            </p:extLst>
          </p:nvPr>
        </p:nvGraphicFramePr>
        <p:xfrm>
          <a:off x="838200" y="1825625"/>
          <a:ext cx="10515600" cy="3774088"/>
        </p:xfrm>
        <a:graphic>
          <a:graphicData uri="http://schemas.openxmlformats.org/drawingml/2006/table">
            <a:tbl>
              <a:tblPr firstRow="1" bandRow="1">
                <a:tableStyleId>{5202B0CA-FC54-4496-8BCA-5EF66A818D29}</a:tableStyleId>
              </a:tblPr>
              <a:tblGrid>
                <a:gridCol w="7532531"/>
                <a:gridCol w="2983069"/>
              </a:tblGrid>
              <a:tr h="529873">
                <a:tc>
                  <a:txBody>
                    <a:bodyPr/>
                    <a:lstStyle/>
                    <a:p>
                      <a:r>
                        <a:rPr lang="en-US" dirty="0" smtClean="0"/>
                        <a:t>Item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Amount</a:t>
                      </a:r>
                      <a:endParaRPr lang="en-US" dirty="0"/>
                    </a:p>
                  </a:txBody>
                  <a:tcPr/>
                </a:tc>
              </a:tr>
              <a:tr h="624769">
                <a:tc>
                  <a:txBody>
                    <a:bodyPr/>
                    <a:lstStyle/>
                    <a:p>
                      <a:r>
                        <a:rPr lang="en-US" dirty="0" smtClean="0"/>
                        <a:t>Beginning</a:t>
                      </a:r>
                      <a:r>
                        <a:rPr lang="en-US" baseline="0" dirty="0" smtClean="0"/>
                        <a:t> Fund Balance</a:t>
                      </a:r>
                      <a:br>
                        <a:rPr lang="en-US" baseline="0" dirty="0" smtClean="0"/>
                      </a:br>
                      <a:r>
                        <a:rPr lang="en-US" baseline="0" dirty="0" smtClean="0"/>
                        <a:t>(All School Accounts – June 30,2015)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$3,916,010</a:t>
                      </a:r>
                      <a:endParaRPr lang="en-US" dirty="0"/>
                    </a:p>
                  </a:txBody>
                  <a:tcPr/>
                </a:tc>
              </a:tr>
              <a:tr h="529873">
                <a:tc>
                  <a:txBody>
                    <a:bodyPr/>
                    <a:lstStyle/>
                    <a:p>
                      <a:r>
                        <a:rPr lang="en-US" dirty="0" smtClean="0"/>
                        <a:t>Board Actions</a:t>
                      </a:r>
                      <a:r>
                        <a:rPr lang="en-US" baseline="0" dirty="0" smtClean="0"/>
                        <a:t> Decreasing Fund Balance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-$1,900,000</a:t>
                      </a:r>
                      <a:endParaRPr lang="en-US" dirty="0"/>
                    </a:p>
                  </a:txBody>
                  <a:tcPr/>
                </a:tc>
              </a:tr>
              <a:tr h="690949">
                <a:tc>
                  <a:txBody>
                    <a:bodyPr/>
                    <a:lstStyle/>
                    <a:p>
                      <a:r>
                        <a:rPr lang="en-US" dirty="0" smtClean="0"/>
                        <a:t>Preliminary Additions to Fund Balance (Unaudited) </a:t>
                      </a:r>
                      <a:br>
                        <a:rPr lang="en-US" dirty="0" smtClean="0"/>
                      </a:br>
                      <a:r>
                        <a:rPr lang="en-US" dirty="0" smtClean="0"/>
                        <a:t>(2015-2016</a:t>
                      </a:r>
                      <a:r>
                        <a:rPr lang="en-US" baseline="0" dirty="0" smtClean="0"/>
                        <a:t> Revenues over Expenses)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$789,839</a:t>
                      </a:r>
                      <a:endParaRPr lang="en-US" dirty="0"/>
                    </a:p>
                  </a:txBody>
                  <a:tcPr/>
                </a:tc>
              </a:tr>
              <a:tr h="529873">
                <a:tc>
                  <a:txBody>
                    <a:bodyPr/>
                    <a:lstStyle/>
                    <a:p>
                      <a:r>
                        <a:rPr lang="en-US" u="sng" dirty="0" smtClean="0"/>
                        <a:t>Budgeted</a:t>
                      </a:r>
                      <a:r>
                        <a:rPr lang="en-US" u="sng" baseline="0" dirty="0" smtClean="0"/>
                        <a:t> use of Fund Balance (Budgeted and Purchase Orders)</a:t>
                      </a:r>
                      <a:endParaRPr lang="en-US" u="sng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u="sng" dirty="0" smtClean="0"/>
                        <a:t>-$1,623,718</a:t>
                      </a:r>
                      <a:endParaRPr lang="en-US" u="sng" dirty="0"/>
                    </a:p>
                  </a:txBody>
                  <a:tcPr/>
                </a:tc>
              </a:tr>
              <a:tr h="435327">
                <a:tc>
                  <a:txBody>
                    <a:bodyPr/>
                    <a:lstStyle/>
                    <a:p>
                      <a:r>
                        <a:rPr lang="en-US" dirty="0" smtClean="0"/>
                        <a:t>Total Available</a:t>
                      </a:r>
                      <a:r>
                        <a:rPr lang="en-US" baseline="0" dirty="0" smtClean="0"/>
                        <a:t> Unencumbered Fund Balance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$1,191,131 </a:t>
                      </a:r>
                    </a:p>
                    <a:p>
                      <a:pPr algn="ctr"/>
                      <a:endParaRPr lang="en-US" dirty="0" smtClean="0"/>
                    </a:p>
                    <a:p>
                      <a:pPr algn="ctr"/>
                      <a:r>
                        <a:rPr lang="en-US" sz="1400" dirty="0" smtClean="0"/>
                        <a:t>(0.69% of 16-17</a:t>
                      </a:r>
                      <a:r>
                        <a:rPr lang="en-US" sz="1400" baseline="0" dirty="0" smtClean="0"/>
                        <a:t> Appropriated)</a:t>
                      </a:r>
                      <a:endParaRPr lang="en-US" sz="14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515304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FY 2015-2016 at a Glance	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Revenues over Expenditures: $798,839</a:t>
            </a:r>
          </a:p>
          <a:p>
            <a:r>
              <a:rPr lang="en-US" dirty="0" smtClean="0"/>
              <a:t>Expenditures	</a:t>
            </a:r>
          </a:p>
          <a:p>
            <a:r>
              <a:rPr lang="en-US" dirty="0" smtClean="0"/>
              <a:t>Compensation	</a:t>
            </a:r>
          </a:p>
          <a:p>
            <a:pPr lvl="1"/>
            <a:r>
              <a:rPr lang="en-US" dirty="0" smtClean="0"/>
              <a:t>~$1.3M in Compensation Savings </a:t>
            </a:r>
          </a:p>
          <a:p>
            <a:pPr lvl="1"/>
            <a:r>
              <a:rPr lang="en-US" dirty="0" smtClean="0"/>
              <a:t>3</a:t>
            </a:r>
            <a:r>
              <a:rPr lang="en-US" baseline="30000" dirty="0" smtClean="0"/>
              <a:t>rd</a:t>
            </a:r>
            <a:r>
              <a:rPr lang="en-US" dirty="0" smtClean="0"/>
              <a:t> </a:t>
            </a:r>
            <a:r>
              <a:rPr lang="en-US" smtClean="0"/>
              <a:t>Quarter estimates </a:t>
            </a:r>
            <a:r>
              <a:rPr lang="en-US" dirty="0" smtClean="0"/>
              <a:t>were $1.2M in savings</a:t>
            </a:r>
          </a:p>
          <a:p>
            <a:r>
              <a:rPr lang="en-US" dirty="0" smtClean="0"/>
              <a:t>Operations</a:t>
            </a:r>
          </a:p>
          <a:p>
            <a:pPr lvl="1"/>
            <a:r>
              <a:rPr lang="en-US" dirty="0" smtClean="0"/>
              <a:t>~$750K in Operational Savings</a:t>
            </a:r>
          </a:p>
          <a:p>
            <a:pPr lvl="2"/>
            <a:r>
              <a:rPr lang="en-US" dirty="0" smtClean="0"/>
              <a:t>3</a:t>
            </a:r>
            <a:r>
              <a:rPr lang="en-US" baseline="30000" dirty="0" smtClean="0"/>
              <a:t>rd</a:t>
            </a:r>
            <a:r>
              <a:rPr lang="en-US" dirty="0" smtClean="0"/>
              <a:t> Quarter estimates were $662K</a:t>
            </a:r>
          </a:p>
          <a:p>
            <a:pPr lvl="2"/>
            <a:r>
              <a:rPr lang="en-US" dirty="0" smtClean="0"/>
              <a:t>$256K in expenses that were carried over to FY16-17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638491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UIDATA" val="&lt;database version=&quot;10.0&quot;&gt;&lt;object type=&quot;1&quot; unique_id=&quot;10001&quot;&gt;&lt;object type=&quot;8&quot; unique_id=&quot;10002&quot;&gt;&lt;/object&gt;&lt;object type=&quot;2&quot; unique_id=&quot;10003&quot;&gt;&lt;object type=&quot;3&quot; unique_id=&quot;10004&quot;&gt;&lt;property id=&quot;20148&quot; value=&quot;5&quot;/&gt;&lt;property id=&quot;20300&quot; value=&quot;Slide 1 - &amp;quot;Unaudited Financial Reports&amp;quot;&quot;/&gt;&lt;property id=&quot;20307&quot; value=&quot;259&quot;/&gt;&lt;/object&gt;&lt;object type=&quot;3&quot; unique_id=&quot;10005&quot;&gt;&lt;property id=&quot;20148&quot; value=&quot;5&quot;/&gt;&lt;property id=&quot;20300&quot; value=&quot;Slide 2 - &amp;quot;FY 2015-2016 Fund Balance (Unaudited)&amp;quot;&quot;/&gt;&lt;property id=&quot;20307&quot; value=&quot;257&quot;/&gt;&lt;/object&gt;&lt;object type=&quot;3&quot; unique_id=&quot;10006&quot;&gt;&lt;property id=&quot;20148&quot; value=&quot;5&quot;/&gt;&lt;property id=&quot;20300&quot; value=&quot;Slide 3 - &amp;quot;FY 2015-2016 at a Glance&amp;amp;#x09;&amp;quot;&quot;/&gt;&lt;property id=&quot;20307&quot; value=&quot;258&quot;/&gt;&lt;/object&gt;&lt;/object&gt;&lt;/object&gt;&lt;/database&gt;"/>
  <p:tag name="SECTOMILLISECCONVERTED" val="1"/>
</p:tagLst>
</file>

<file path=ppt/theme/theme1.xml><?xml version="1.0" encoding="utf-8"?>
<a:theme xmlns:a="http://schemas.openxmlformats.org/drawingml/2006/main" name="Depth">
  <a:themeElements>
    <a:clrScheme name="Depth">
      <a:dk1>
        <a:sysClr val="windowText" lastClr="000000"/>
      </a:dk1>
      <a:lt1>
        <a:sysClr val="window" lastClr="FFFFFF"/>
      </a:lt1>
      <a:dk2>
        <a:srgbClr val="455F51"/>
      </a:dk2>
      <a:lt2>
        <a:srgbClr val="94D7E4"/>
      </a:lt2>
      <a:accent1>
        <a:srgbClr val="41AEBD"/>
      </a:accent1>
      <a:accent2>
        <a:srgbClr val="97E9D5"/>
      </a:accent2>
      <a:accent3>
        <a:srgbClr val="A2CF49"/>
      </a:accent3>
      <a:accent4>
        <a:srgbClr val="608F3D"/>
      </a:accent4>
      <a:accent5>
        <a:srgbClr val="F4DE3A"/>
      </a:accent5>
      <a:accent6>
        <a:srgbClr val="FCB11C"/>
      </a:accent6>
      <a:hlink>
        <a:srgbClr val="FBCA98"/>
      </a:hlink>
      <a:folHlink>
        <a:srgbClr val="D3B86D"/>
      </a:folHlink>
    </a:clrScheme>
    <a:fontScheme name="Depth">
      <a:maj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epth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pth" id="{7BEAFC2A-325C-49C4-AC08-2B765DA903F9}" vid="{1735E755-43E6-43AA-ABA2-C989ECC79AF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TM04033923[[fn=Depth]]</Template>
  <TotalTime>104</TotalTime>
  <Words>75</Words>
  <Application>Microsoft Office PowerPoint</Application>
  <PresentationFormat>Widescreen</PresentationFormat>
  <Paragraphs>27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6" baseType="lpstr">
      <vt:lpstr>Arial</vt:lpstr>
      <vt:lpstr>Corbel</vt:lpstr>
      <vt:lpstr>Depth</vt:lpstr>
      <vt:lpstr>Unaudited Financial Reports</vt:lpstr>
      <vt:lpstr>FY 2015-2016 Fund Balance (Unaudited)</vt:lpstr>
      <vt:lpstr>FY 2015-2016 at a Glance 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FY 2015-2016 Fund Balance</dc:title>
  <dc:creator>John Mastrandea</dc:creator>
  <cp:lastModifiedBy>John Mastrandea</cp:lastModifiedBy>
  <cp:revision>8</cp:revision>
  <cp:lastPrinted>2016-10-13T16:32:04Z</cp:lastPrinted>
  <dcterms:created xsi:type="dcterms:W3CDTF">2016-10-13T15:21:39Z</dcterms:created>
  <dcterms:modified xsi:type="dcterms:W3CDTF">2016-10-13T17:06:31Z</dcterms:modified>
</cp:coreProperties>
</file>